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8" r:id="rId7"/>
    <p:sldId id="269" r:id="rId8"/>
    <p:sldId id="258" r:id="rId9"/>
    <p:sldId id="267" r:id="rId10"/>
    <p:sldId id="259" r:id="rId11"/>
    <p:sldId id="260" r:id="rId12"/>
    <p:sldId id="261" r:id="rId13"/>
    <p:sldId id="262"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F2A166-8106-4CDA-B2B1-50371C9CB679}" v="2" dt="2022-04-03T16:41:55.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F3D4-0A4A-49DD-8DA0-D9DC63BB41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08A573-009F-44BF-8CDE-E066457C0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0AB9F8-6270-4A6B-BD60-0786A077683B}"/>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5" name="Footer Placeholder 4">
            <a:extLst>
              <a:ext uri="{FF2B5EF4-FFF2-40B4-BE49-F238E27FC236}">
                <a16:creationId xmlns:a16="http://schemas.microsoft.com/office/drawing/2014/main" id="{F1F1D80E-3BE4-4F90-A96F-CC5C693C9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A53CF0-86BC-4665-A67C-691E1959D56B}"/>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222699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875A-ACAF-4118-967F-239E0DDAE4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2D9487-44A8-4C51-9CE5-15423C9AD9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3BE65-681F-4848-B7DF-FC7BF56706ED}"/>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5" name="Footer Placeholder 4">
            <a:extLst>
              <a:ext uri="{FF2B5EF4-FFF2-40B4-BE49-F238E27FC236}">
                <a16:creationId xmlns:a16="http://schemas.microsoft.com/office/drawing/2014/main" id="{AB7DDBAB-6929-4291-846A-FEEEE99A9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964A4-7014-40DF-999F-3A15564E259F}"/>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1695471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87DAE-5125-40DE-8710-CF7A836B6A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B802E1-0DD6-4518-B792-E04E3694D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75636-D7FC-41AB-A4FE-FA2BE49D2BED}"/>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5" name="Footer Placeholder 4">
            <a:extLst>
              <a:ext uri="{FF2B5EF4-FFF2-40B4-BE49-F238E27FC236}">
                <a16:creationId xmlns:a16="http://schemas.microsoft.com/office/drawing/2014/main" id="{4F8AE76D-501B-42E4-A770-3F8E79C05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487A5-5EDA-4199-BF43-AD28A944DC8F}"/>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2816974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C4E0-1916-4C38-90A1-BDE68B7F6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14A75D-8B68-470F-82EE-9A6AB79E84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07649-F041-44A4-96D9-3D530DBE8FBE}"/>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5" name="Footer Placeholder 4">
            <a:extLst>
              <a:ext uri="{FF2B5EF4-FFF2-40B4-BE49-F238E27FC236}">
                <a16:creationId xmlns:a16="http://schemas.microsoft.com/office/drawing/2014/main" id="{32C0552E-CC0B-464B-A41E-8D027B346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8C719-3D0D-4E13-865A-EDDFC6D77E29}"/>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1242581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CFFC-15C0-4B2D-A453-FCEF04529E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BD4A-3731-4217-B3E0-850F41E0B4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3A3360-4D11-488C-89DC-4166B7962F0C}"/>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5" name="Footer Placeholder 4">
            <a:extLst>
              <a:ext uri="{FF2B5EF4-FFF2-40B4-BE49-F238E27FC236}">
                <a16:creationId xmlns:a16="http://schemas.microsoft.com/office/drawing/2014/main" id="{13771ED0-2976-4D2C-9929-7E360508C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348F7-1DE4-4DE4-8B06-B2C7828A2B43}"/>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1562079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42828-2BA5-4DB0-93C1-A9C4F9C84F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B3CFA-DABD-4C2C-87F4-EC8C1DB6C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3DDE6F-CC0E-4F2A-98BC-AB5CB2DFD5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768886-9013-449E-8DF8-899ED21BFCAA}"/>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6" name="Footer Placeholder 5">
            <a:extLst>
              <a:ext uri="{FF2B5EF4-FFF2-40B4-BE49-F238E27FC236}">
                <a16:creationId xmlns:a16="http://schemas.microsoft.com/office/drawing/2014/main" id="{325CC2DF-44FB-4F9A-A8DE-F3B63E72C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47724D-0ADD-4A3D-AEDD-2C11A202E578}"/>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182423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84A9-A291-40B7-89C6-4F26FFDCA2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BA313C-B26D-4B75-B01C-1DA97753A4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99150D-177E-4F42-B2E9-F54A062B4F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5DABB7-EECF-436B-A8E3-B89CC1D2A8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05820A-DED8-45EB-B2A3-6694249CBA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8FFDFB-4670-43D1-9034-87B453CC4529}"/>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8" name="Footer Placeholder 7">
            <a:extLst>
              <a:ext uri="{FF2B5EF4-FFF2-40B4-BE49-F238E27FC236}">
                <a16:creationId xmlns:a16="http://schemas.microsoft.com/office/drawing/2014/main" id="{FC4E2A0C-F727-4271-AB75-27380AA715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FF6139-2993-43AF-808C-DFA4D70599AF}"/>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153907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E0B-D9D0-4249-AACD-1A3074B9A8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3FD9C7-4CC3-4373-9800-74623CEBF6AA}"/>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4" name="Footer Placeholder 3">
            <a:extLst>
              <a:ext uri="{FF2B5EF4-FFF2-40B4-BE49-F238E27FC236}">
                <a16:creationId xmlns:a16="http://schemas.microsoft.com/office/drawing/2014/main" id="{E82A8B3A-3F29-4E8C-84C8-C88407FA35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9DC317-08DE-42E4-8F3E-36E952A2A150}"/>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219561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AA154-7705-4347-8AED-39D3BFB0540F}"/>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3" name="Footer Placeholder 2">
            <a:extLst>
              <a:ext uri="{FF2B5EF4-FFF2-40B4-BE49-F238E27FC236}">
                <a16:creationId xmlns:a16="http://schemas.microsoft.com/office/drawing/2014/main" id="{4F0DBABA-5397-4864-9C49-F540035F3D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8C6F28-BABC-4C6C-AC74-688425529D66}"/>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97764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F0D1-F5B0-4BD6-A7DF-9D553F341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549FE5-5DF7-4768-B85B-A575A8C42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A1F57-C458-4B87-9902-D9B788496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75E7E-3708-4531-A7D4-BADD572A9E3A}"/>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6" name="Footer Placeholder 5">
            <a:extLst>
              <a:ext uri="{FF2B5EF4-FFF2-40B4-BE49-F238E27FC236}">
                <a16:creationId xmlns:a16="http://schemas.microsoft.com/office/drawing/2014/main" id="{53FA2BC7-7F6A-43EB-910E-CAC314BEAE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2E3FC-1018-44BF-AA1A-2DE7E4FB0ED3}"/>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562499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8082-A9DF-42D7-9FB9-6CE36EB99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5B49E-6805-4745-8B5A-8A073C51C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3FB9B0-F8D7-43C6-834C-B1C6AE4AD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D9E4A4-290F-496A-A6BA-C1D0139188CC}"/>
              </a:ext>
            </a:extLst>
          </p:cNvPr>
          <p:cNvSpPr>
            <a:spLocks noGrp="1"/>
          </p:cNvSpPr>
          <p:nvPr>
            <p:ph type="dt" sz="half" idx="10"/>
          </p:nvPr>
        </p:nvSpPr>
        <p:spPr/>
        <p:txBody>
          <a:bodyPr/>
          <a:lstStyle/>
          <a:p>
            <a:fld id="{56C4A6F1-1888-4202-90FA-8A02FB352219}" type="datetimeFigureOut">
              <a:rPr lang="en-US" smtClean="0"/>
              <a:t>4/7/2022</a:t>
            </a:fld>
            <a:endParaRPr lang="en-US"/>
          </a:p>
        </p:txBody>
      </p:sp>
      <p:sp>
        <p:nvSpPr>
          <p:cNvPr id="6" name="Footer Placeholder 5">
            <a:extLst>
              <a:ext uri="{FF2B5EF4-FFF2-40B4-BE49-F238E27FC236}">
                <a16:creationId xmlns:a16="http://schemas.microsoft.com/office/drawing/2014/main" id="{B7F86497-60CE-4022-8AB9-7F30CB7AB3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B4890-B46F-45C1-9829-4B9B6123DBBF}"/>
              </a:ext>
            </a:extLst>
          </p:cNvPr>
          <p:cNvSpPr>
            <a:spLocks noGrp="1"/>
          </p:cNvSpPr>
          <p:nvPr>
            <p:ph type="sldNum" sz="quarter" idx="12"/>
          </p:nvPr>
        </p:nvSpPr>
        <p:spPr/>
        <p:txBody>
          <a:bodyPr/>
          <a:lstStyle/>
          <a:p>
            <a:fld id="{9AAE3080-B92E-4ABC-A716-F0868305EC82}" type="slidenum">
              <a:rPr lang="en-US" smtClean="0"/>
              <a:t>‹#›</a:t>
            </a:fld>
            <a:endParaRPr lang="en-US"/>
          </a:p>
        </p:txBody>
      </p:sp>
    </p:spTree>
    <p:extLst>
      <p:ext uri="{BB962C8B-B14F-4D97-AF65-F5344CB8AC3E}">
        <p14:creationId xmlns:p14="http://schemas.microsoft.com/office/powerpoint/2010/main" val="2163614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6A170-CE39-4C40-905E-617AEB821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408C4B-9BD4-4068-B5FB-89758CC6B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E72E8-FC2B-4A6E-B62D-A56207A74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4A6F1-1888-4202-90FA-8A02FB352219}" type="datetimeFigureOut">
              <a:rPr lang="en-US" smtClean="0"/>
              <a:t>4/7/2022</a:t>
            </a:fld>
            <a:endParaRPr lang="en-US"/>
          </a:p>
        </p:txBody>
      </p:sp>
      <p:sp>
        <p:nvSpPr>
          <p:cNvPr id="5" name="Footer Placeholder 4">
            <a:extLst>
              <a:ext uri="{FF2B5EF4-FFF2-40B4-BE49-F238E27FC236}">
                <a16:creationId xmlns:a16="http://schemas.microsoft.com/office/drawing/2014/main" id="{2DED2351-D576-4FF7-8A78-96500C7B63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E5C45-8C75-46EE-B062-7F8FB8A1BF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E3080-B92E-4ABC-A716-F0868305EC82}" type="slidenum">
              <a:rPr lang="en-US" smtClean="0"/>
              <a:t>‹#›</a:t>
            </a:fld>
            <a:endParaRPr lang="en-US"/>
          </a:p>
        </p:txBody>
      </p:sp>
    </p:spTree>
    <p:extLst>
      <p:ext uri="{BB962C8B-B14F-4D97-AF65-F5344CB8AC3E}">
        <p14:creationId xmlns:p14="http://schemas.microsoft.com/office/powerpoint/2010/main" val="1140838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24C1-2247-4E57-89B6-30BA9C4FC91B}"/>
              </a:ext>
            </a:extLst>
          </p:cNvPr>
          <p:cNvSpPr>
            <a:spLocks noGrp="1"/>
          </p:cNvSpPr>
          <p:nvPr>
            <p:ph type="ctrTitle"/>
          </p:nvPr>
        </p:nvSpPr>
        <p:spPr>
          <a:xfrm>
            <a:off x="7179263" y="4114398"/>
            <a:ext cx="3548743" cy="760445"/>
          </a:xfrm>
        </p:spPr>
        <p:txBody>
          <a:bodyPr>
            <a:noAutofit/>
          </a:bodyPr>
          <a:lstStyle/>
          <a:p>
            <a:r>
              <a:rPr lang="en-US" dirty="0">
                <a:latin typeface="Britannic Bold" panose="020B0903060703020204" pitchFamily="34" charset="0"/>
              </a:rPr>
              <a:t>Pollution &amp;</a:t>
            </a:r>
            <a:br>
              <a:rPr lang="en-US" dirty="0">
                <a:latin typeface="Britannic Bold" panose="020B0903060703020204" pitchFamily="34" charset="0"/>
              </a:rPr>
            </a:br>
            <a:r>
              <a:rPr lang="en-US" dirty="0">
                <a:latin typeface="Britannic Bold" panose="020B0903060703020204" pitchFamily="34" charset="0"/>
              </a:rPr>
              <a:t>Plastic bags</a:t>
            </a:r>
          </a:p>
        </p:txBody>
      </p:sp>
      <p:pic>
        <p:nvPicPr>
          <p:cNvPr id="1026" name="Picture 2" descr="Pollution PNG Image File | PNG All">
            <a:extLst>
              <a:ext uri="{FF2B5EF4-FFF2-40B4-BE49-F238E27FC236}">
                <a16:creationId xmlns:a16="http://schemas.microsoft.com/office/drawing/2014/main" id="{0FC735E9-B625-4BB2-83AD-EDF2C174D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91"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1630D5-0679-4F2C-A041-3801C62F31B5}"/>
              </a:ext>
            </a:extLst>
          </p:cNvPr>
          <p:cNvPicPr>
            <a:picLocks noChangeAspect="1"/>
          </p:cNvPicPr>
          <p:nvPr/>
        </p:nvPicPr>
        <p:blipFill>
          <a:blip r:embed="rId3"/>
          <a:stretch>
            <a:fillRect/>
          </a:stretch>
        </p:blipFill>
        <p:spPr>
          <a:xfrm>
            <a:off x="7179263" y="424079"/>
            <a:ext cx="1784732" cy="1070839"/>
          </a:xfrm>
          <a:prstGeom prst="rect">
            <a:avLst/>
          </a:prstGeom>
        </p:spPr>
      </p:pic>
      <p:sp>
        <p:nvSpPr>
          <p:cNvPr id="7" name="TextBox 6">
            <a:extLst>
              <a:ext uri="{FF2B5EF4-FFF2-40B4-BE49-F238E27FC236}">
                <a16:creationId xmlns:a16="http://schemas.microsoft.com/office/drawing/2014/main" id="{9FFF29D7-0D02-45BD-98F1-EA17C0039157}"/>
              </a:ext>
            </a:extLst>
          </p:cNvPr>
          <p:cNvSpPr txBox="1"/>
          <p:nvPr/>
        </p:nvSpPr>
        <p:spPr>
          <a:xfrm>
            <a:off x="2988578" y="6006409"/>
            <a:ext cx="6094602" cy="338554"/>
          </a:xfrm>
          <a:prstGeom prst="rect">
            <a:avLst/>
          </a:prstGeom>
          <a:noFill/>
        </p:spPr>
        <p:txBody>
          <a:bodyPr wrap="square">
            <a:spAutoFit/>
          </a:bodyPr>
          <a:lstStyle/>
          <a:p>
            <a:r>
              <a:rPr lang="en-US" sz="1600" b="1" dirty="0">
                <a:solidFill>
                  <a:schemeClr val="accent2">
                    <a:lumMod val="75000"/>
                  </a:schemeClr>
                </a:soli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Gymnasium “</a:t>
            </a:r>
            <a:r>
              <a:rPr lang="en-US" sz="1600" b="1" dirty="0" err="1">
                <a:solidFill>
                  <a:schemeClr val="accent2">
                    <a:lumMod val="75000"/>
                  </a:schemeClr>
                </a:soli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Goce</a:t>
            </a:r>
            <a:r>
              <a:rPr lang="en-US" sz="1600" b="1" dirty="0">
                <a:solidFill>
                  <a:schemeClr val="accent2">
                    <a:lumMod val="75000"/>
                  </a:schemeClr>
                </a:soli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 </a:t>
            </a:r>
            <a:r>
              <a:rPr lang="en-US" sz="1600" b="1" dirty="0" err="1">
                <a:solidFill>
                  <a:schemeClr val="accent2">
                    <a:lumMod val="75000"/>
                  </a:schemeClr>
                </a:soli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Delchev</a:t>
            </a:r>
            <a:r>
              <a:rPr lang="en-US" sz="1600" b="1" dirty="0">
                <a:solidFill>
                  <a:schemeClr val="accent2">
                    <a:lumMod val="75000"/>
                  </a:schemeClr>
                </a:soli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 </a:t>
            </a:r>
            <a:r>
              <a:rPr lang="en-US" sz="1600" b="1" dirty="0" err="1">
                <a:solidFill>
                  <a:schemeClr val="accent2">
                    <a:lumMod val="75000"/>
                  </a:schemeClr>
                </a:soli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Kumanovo</a:t>
            </a:r>
            <a:r>
              <a:rPr lang="en-US" sz="1600" b="1" dirty="0">
                <a:solidFill>
                  <a:schemeClr val="accent2">
                    <a:lumMod val="75000"/>
                  </a:schemeClr>
                </a:solidFill>
                <a:effectLst>
                  <a:outerShdw blurRad="38100" dist="38100" dir="2700000" algn="tl">
                    <a:srgbClr val="000000">
                      <a:alpha val="43137"/>
                    </a:srgbClr>
                  </a:outerShdw>
                </a:effectLst>
                <a:latin typeface="Aharoni" panose="020B0604020202020204" pitchFamily="2" charset="-79"/>
                <a:cs typeface="Aharoni" panose="020B0604020202020204" pitchFamily="2" charset="-79"/>
              </a:rPr>
              <a:t>, North Macedonia</a:t>
            </a:r>
          </a:p>
        </p:txBody>
      </p:sp>
      <p:pic>
        <p:nvPicPr>
          <p:cNvPr id="1028" name="Picture 4">
            <a:extLst>
              <a:ext uri="{FF2B5EF4-FFF2-40B4-BE49-F238E27FC236}">
                <a16:creationId xmlns:a16="http://schemas.microsoft.com/office/drawing/2014/main" id="{23F5C8B6-80E1-449A-BA49-5BBD502BE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180" y="704423"/>
            <a:ext cx="1322479" cy="66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736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3C27E-DB18-40FB-AE4D-638D9923C597}"/>
              </a:ext>
            </a:extLst>
          </p:cNvPr>
          <p:cNvSpPr>
            <a:spLocks noGrp="1"/>
          </p:cNvSpPr>
          <p:nvPr>
            <p:ph type="title"/>
          </p:nvPr>
        </p:nvSpPr>
        <p:spPr>
          <a:xfrm>
            <a:off x="569753" y="681037"/>
            <a:ext cx="5906549" cy="784677"/>
          </a:xfrm>
        </p:spPr>
        <p:txBody>
          <a:bodyPr>
            <a:noAutofit/>
          </a:bodyPr>
          <a:lstStyle/>
          <a:p>
            <a:r>
              <a:rPr lang="en-US" sz="3600" dirty="0">
                <a:latin typeface="Aharoni" panose="02010803020104030203" pitchFamily="2" charset="-79"/>
                <a:cs typeface="Aharoni" panose="02010803020104030203" pitchFamily="2" charset="-79"/>
              </a:rPr>
              <a:t>Plastic bags pollution – causes lung complications in children</a:t>
            </a:r>
          </a:p>
        </p:txBody>
      </p:sp>
      <p:sp>
        <p:nvSpPr>
          <p:cNvPr id="3" name="Content Placeholder 2">
            <a:extLst>
              <a:ext uri="{FF2B5EF4-FFF2-40B4-BE49-F238E27FC236}">
                <a16:creationId xmlns:a16="http://schemas.microsoft.com/office/drawing/2014/main" id="{D19D667D-2602-44FD-8928-E6E16B8B19E8}"/>
              </a:ext>
            </a:extLst>
          </p:cNvPr>
          <p:cNvSpPr>
            <a:spLocks noGrp="1"/>
          </p:cNvSpPr>
          <p:nvPr>
            <p:ph idx="1"/>
          </p:nvPr>
        </p:nvSpPr>
        <p:spPr>
          <a:xfrm>
            <a:off x="457898" y="2004969"/>
            <a:ext cx="5638102" cy="4432053"/>
          </a:xfrm>
        </p:spPr>
        <p:txBody>
          <a:bodyPr>
            <a:normAutofit/>
          </a:bodyPr>
          <a:lstStyle/>
          <a:p>
            <a:r>
              <a:rPr lang="en-US" sz="2400" dirty="0">
                <a:latin typeface="Avenir Next LT Pro Demi" panose="020B0704020202020204" pitchFamily="34" charset="0"/>
              </a:rPr>
              <a:t>Because of the chemical compounds found in plastic, mothers may give birth to children with lung problems. These children may also be at high risk of developing asthma later in life. </a:t>
            </a:r>
          </a:p>
          <a:p>
            <a:r>
              <a:rPr lang="en-US" sz="2400" dirty="0">
                <a:latin typeface="Avenir Next LT Pro Demi" panose="020B0704020202020204" pitchFamily="34" charset="0"/>
              </a:rPr>
              <a:t>This problem contributes heavily in the outbreak of childhood obesity and diabetes. It has also been linked to kidney and heart complications.</a:t>
            </a:r>
          </a:p>
          <a:p>
            <a:pPr marL="0" indent="0">
              <a:buNone/>
            </a:pPr>
            <a:endParaRPr lang="en-US" sz="2400" dirty="0">
              <a:latin typeface="Avenir Next LT Pro Demi" panose="020B0704020202020204" pitchFamily="34" charset="0"/>
            </a:endParaRPr>
          </a:p>
        </p:txBody>
      </p:sp>
      <p:pic>
        <p:nvPicPr>
          <p:cNvPr id="5" name="Picture 4">
            <a:extLst>
              <a:ext uri="{FF2B5EF4-FFF2-40B4-BE49-F238E27FC236}">
                <a16:creationId xmlns:a16="http://schemas.microsoft.com/office/drawing/2014/main" id="{7C3825AD-3B23-4CBA-9D51-7129871FC59F}"/>
              </a:ext>
            </a:extLst>
          </p:cNvPr>
          <p:cNvPicPr>
            <a:picLocks noChangeAspect="1"/>
          </p:cNvPicPr>
          <p:nvPr/>
        </p:nvPicPr>
        <p:blipFill>
          <a:blip r:embed="rId2"/>
          <a:stretch>
            <a:fillRect/>
          </a:stretch>
        </p:blipFill>
        <p:spPr>
          <a:xfrm>
            <a:off x="6368293" y="515966"/>
            <a:ext cx="5562600" cy="5591175"/>
          </a:xfrm>
          <a:prstGeom prst="rect">
            <a:avLst/>
          </a:prstGeom>
        </p:spPr>
      </p:pic>
    </p:spTree>
    <p:extLst>
      <p:ext uri="{BB962C8B-B14F-4D97-AF65-F5344CB8AC3E}">
        <p14:creationId xmlns:p14="http://schemas.microsoft.com/office/powerpoint/2010/main" val="770015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lastic Disaster: How Your Bags, Bottles, and Body Wash Pollute the Oceans  | Britannica">
            <a:extLst>
              <a:ext uri="{FF2B5EF4-FFF2-40B4-BE49-F238E27FC236}">
                <a16:creationId xmlns:a16="http://schemas.microsoft.com/office/drawing/2014/main" id="{CA968DF7-3CD9-4646-B29C-D591F6F9C3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4A6673-A19F-4D90-A316-8AEFEFBB5B34}"/>
              </a:ext>
            </a:extLst>
          </p:cNvPr>
          <p:cNvSpPr>
            <a:spLocks noGrp="1"/>
          </p:cNvSpPr>
          <p:nvPr>
            <p:ph type="title"/>
          </p:nvPr>
        </p:nvSpPr>
        <p:spPr>
          <a:xfrm>
            <a:off x="284527" y="267145"/>
            <a:ext cx="3822189" cy="1899912"/>
          </a:xfrm>
        </p:spPr>
        <p:txBody>
          <a:bodyPr>
            <a:normAutofit/>
          </a:bodyPr>
          <a:lstStyle/>
          <a:p>
            <a:r>
              <a:rPr lang="en-US" sz="3700" dirty="0">
                <a:latin typeface="Aharoni" panose="02010803020104030203" pitchFamily="2" charset="-79"/>
                <a:cs typeface="Aharoni" panose="02010803020104030203" pitchFamily="2" charset="-79"/>
              </a:rPr>
              <a:t>Plastic bags cause pollution of groundwater</a:t>
            </a:r>
          </a:p>
        </p:txBody>
      </p:sp>
      <p:sp>
        <p:nvSpPr>
          <p:cNvPr id="3" name="Content Placeholder 2">
            <a:extLst>
              <a:ext uri="{FF2B5EF4-FFF2-40B4-BE49-F238E27FC236}">
                <a16:creationId xmlns:a16="http://schemas.microsoft.com/office/drawing/2014/main" id="{AC85E669-7366-457B-9C85-B9AE60071845}"/>
              </a:ext>
            </a:extLst>
          </p:cNvPr>
          <p:cNvSpPr>
            <a:spLocks noGrp="1"/>
          </p:cNvSpPr>
          <p:nvPr>
            <p:ph idx="1"/>
          </p:nvPr>
        </p:nvSpPr>
        <p:spPr>
          <a:xfrm>
            <a:off x="393584" y="2434201"/>
            <a:ext cx="3822189" cy="3742762"/>
          </a:xfrm>
        </p:spPr>
        <p:txBody>
          <a:bodyPr>
            <a:normAutofit/>
          </a:bodyPr>
          <a:lstStyle/>
          <a:p>
            <a:pPr marL="0" indent="0">
              <a:buNone/>
            </a:pPr>
            <a:r>
              <a:rPr lang="en-US" sz="2000" dirty="0">
                <a:latin typeface="Avenir Next LT Pro Demi" panose="020B0704020202020204" pitchFamily="34" charset="0"/>
              </a:rPr>
              <a:t>The plastic bags in the dumpsite will normally release chemicals that seep into the ground, ending into the groundwater reservoirs. Then, the detrimental effects of plastics would be passed through the ground to our bodies through the plants we consume and the water we drink.</a:t>
            </a:r>
          </a:p>
          <a:p>
            <a:endParaRPr lang="en-US" sz="2000" dirty="0"/>
          </a:p>
        </p:txBody>
      </p:sp>
    </p:spTree>
    <p:extLst>
      <p:ext uri="{BB962C8B-B14F-4D97-AF65-F5344CB8AC3E}">
        <p14:creationId xmlns:p14="http://schemas.microsoft.com/office/powerpoint/2010/main" val="2705906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4AB1-39B8-4ED6-A79B-D3C236190E09}"/>
              </a:ext>
            </a:extLst>
          </p:cNvPr>
          <p:cNvSpPr>
            <a:spLocks noGrp="1"/>
          </p:cNvSpPr>
          <p:nvPr>
            <p:ph type="title"/>
          </p:nvPr>
        </p:nvSpPr>
        <p:spPr>
          <a:xfrm>
            <a:off x="561364" y="314281"/>
            <a:ext cx="6191774" cy="1447407"/>
          </a:xfrm>
        </p:spPr>
        <p:txBody>
          <a:bodyPr/>
          <a:lstStyle/>
          <a:p>
            <a:r>
              <a:rPr lang="en-US">
                <a:latin typeface="Aharoni" panose="02010803020104030203" pitchFamily="2" charset="-79"/>
                <a:cs typeface="Aharoni" panose="02010803020104030203" pitchFamily="2" charset="-79"/>
              </a:rPr>
              <a:t>Plastic bags pollution in Macedonia</a:t>
            </a:r>
            <a:endParaRPr lang="en-US"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E146D1E-76E5-42F7-B5C1-DAA0E8B48277}"/>
              </a:ext>
            </a:extLst>
          </p:cNvPr>
          <p:cNvSpPr>
            <a:spLocks noGrp="1"/>
          </p:cNvSpPr>
          <p:nvPr>
            <p:ph idx="1"/>
          </p:nvPr>
        </p:nvSpPr>
        <p:spPr>
          <a:xfrm>
            <a:off x="561364" y="1761688"/>
            <a:ext cx="4883092" cy="4599833"/>
          </a:xfrm>
        </p:spPr>
        <p:txBody>
          <a:bodyPr>
            <a:normAutofit/>
          </a:bodyPr>
          <a:lstStyle/>
          <a:p>
            <a:pPr marL="0" indent="0">
              <a:buNone/>
            </a:pPr>
            <a:r>
              <a:rPr lang="en-US" dirty="0">
                <a:latin typeface="Avenir Next LT Pro Demi" panose="020B0704020202020204" pitchFamily="34" charset="0"/>
              </a:rPr>
              <a:t>As of recently (1</a:t>
            </a:r>
            <a:r>
              <a:rPr lang="en-US" baseline="30000" dirty="0">
                <a:latin typeface="Avenir Next LT Pro Demi" panose="020B0704020202020204" pitchFamily="34" charset="0"/>
              </a:rPr>
              <a:t>st</a:t>
            </a:r>
            <a:r>
              <a:rPr lang="en-US" dirty="0">
                <a:latin typeface="Avenir Next LT Pro Demi" panose="020B0704020202020204" pitchFamily="34" charset="0"/>
              </a:rPr>
              <a:t> December 2021) the Macedonian Government has decided to ban production and use of plastic bags in the Republic of North Macedonia. This has been a change in the way we use plastic bags. Plastic bags now cost 8 times the price than what they used to.</a:t>
            </a:r>
          </a:p>
          <a:p>
            <a:pPr marL="0" indent="0">
              <a:buNone/>
            </a:pPr>
            <a:endParaRPr lang="en-US" dirty="0">
              <a:latin typeface="Avenir Next LT Pro Demi" panose="020B0704020202020204" pitchFamily="34" charset="0"/>
            </a:endParaRPr>
          </a:p>
        </p:txBody>
      </p:sp>
      <p:pic>
        <p:nvPicPr>
          <p:cNvPr id="4" name="Picture 2">
            <a:extLst>
              <a:ext uri="{FF2B5EF4-FFF2-40B4-BE49-F238E27FC236}">
                <a16:creationId xmlns:a16="http://schemas.microsoft.com/office/drawing/2014/main" id="{CB381DB6-E56B-4514-A192-D361236CA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410" y="81561"/>
            <a:ext cx="3649443" cy="3649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D639F7F-F724-48D7-9714-C40C928E5245}"/>
              </a:ext>
            </a:extLst>
          </p:cNvPr>
          <p:cNvPicPr>
            <a:picLocks noChangeAspect="1"/>
          </p:cNvPicPr>
          <p:nvPr/>
        </p:nvPicPr>
        <p:blipFill>
          <a:blip r:embed="rId3"/>
          <a:stretch>
            <a:fillRect/>
          </a:stretch>
        </p:blipFill>
        <p:spPr>
          <a:xfrm>
            <a:off x="7826697" y="4061604"/>
            <a:ext cx="4365303" cy="2913017"/>
          </a:xfrm>
          <a:prstGeom prst="rect">
            <a:avLst/>
          </a:prstGeom>
          <a:ln>
            <a:noFill/>
          </a:ln>
          <a:effectLst>
            <a:softEdge rad="112500"/>
          </a:effectLst>
        </p:spPr>
      </p:pic>
    </p:spTree>
    <p:extLst>
      <p:ext uri="{BB962C8B-B14F-4D97-AF65-F5344CB8AC3E}">
        <p14:creationId xmlns:p14="http://schemas.microsoft.com/office/powerpoint/2010/main" val="1627476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33B5F-3A04-4616-B009-ADFB92F0C8F0}"/>
              </a:ext>
            </a:extLst>
          </p:cNvPr>
          <p:cNvSpPr>
            <a:spLocks noGrp="1"/>
          </p:cNvSpPr>
          <p:nvPr>
            <p:ph type="title"/>
          </p:nvPr>
        </p:nvSpPr>
        <p:spPr>
          <a:xfrm>
            <a:off x="5838039" y="266961"/>
            <a:ext cx="6560890" cy="1279627"/>
          </a:xfrm>
        </p:spPr>
        <p:txBody>
          <a:bodyPr>
            <a:normAutofit fontScale="90000"/>
          </a:bodyPr>
          <a:lstStyle/>
          <a:p>
            <a:r>
              <a:rPr lang="en-US" sz="4000" dirty="0">
                <a:latin typeface="Aharoni" panose="02010803020104030203" pitchFamily="2" charset="-79"/>
                <a:cs typeface="Aharoni" panose="02010803020104030203" pitchFamily="2" charset="-79"/>
              </a:rPr>
              <a:t>Why you should replace your plastic bags with bags made of fabric</a:t>
            </a:r>
          </a:p>
        </p:txBody>
      </p:sp>
      <p:sp>
        <p:nvSpPr>
          <p:cNvPr id="3" name="Content Placeholder 2">
            <a:extLst>
              <a:ext uri="{FF2B5EF4-FFF2-40B4-BE49-F238E27FC236}">
                <a16:creationId xmlns:a16="http://schemas.microsoft.com/office/drawing/2014/main" id="{F8293ED7-B62A-4323-8461-1E4892626982}"/>
              </a:ext>
            </a:extLst>
          </p:cNvPr>
          <p:cNvSpPr>
            <a:spLocks noGrp="1"/>
          </p:cNvSpPr>
          <p:nvPr>
            <p:ph idx="1"/>
          </p:nvPr>
        </p:nvSpPr>
        <p:spPr>
          <a:xfrm>
            <a:off x="5838039" y="1686800"/>
            <a:ext cx="6141440" cy="4486275"/>
          </a:xfrm>
        </p:spPr>
        <p:txBody>
          <a:bodyPr/>
          <a:lstStyle/>
          <a:p>
            <a:pPr marL="0" indent="0">
              <a:buNone/>
            </a:pPr>
            <a:r>
              <a:rPr lang="en-US" dirty="0">
                <a:latin typeface="Avenir Next LT Pro Demi" panose="020B0704020202020204" pitchFamily="34" charset="0"/>
              </a:rPr>
              <a:t>The ban of plastic bags in Macedonia means that we’ll have a relatively lower number of plastic bags pollution here. It’s still a problem, though. </a:t>
            </a:r>
          </a:p>
          <a:p>
            <a:pPr marL="0" indent="0">
              <a:buNone/>
            </a:pPr>
            <a:r>
              <a:rPr lang="en-US" dirty="0">
                <a:latin typeface="Avenir Next LT Pro Demi" panose="020B0704020202020204" pitchFamily="34" charset="0"/>
              </a:rPr>
              <a:t>Many people still utilize plastic bags. However, many people also change their plastic bags for paper bags, or bags made of fabric instead. This is due to the higher price of the plastic bags.</a:t>
            </a:r>
          </a:p>
          <a:p>
            <a:pPr marL="0" indent="0">
              <a:buNone/>
            </a:pPr>
            <a:endParaRPr lang="en-US" dirty="0"/>
          </a:p>
        </p:txBody>
      </p:sp>
      <p:pic>
        <p:nvPicPr>
          <p:cNvPr id="4" name="Picture 3">
            <a:extLst>
              <a:ext uri="{FF2B5EF4-FFF2-40B4-BE49-F238E27FC236}">
                <a16:creationId xmlns:a16="http://schemas.microsoft.com/office/drawing/2014/main" id="{A31A8AFE-1CD0-48DE-8480-4E9A85112F2D}"/>
              </a:ext>
            </a:extLst>
          </p:cNvPr>
          <p:cNvPicPr>
            <a:picLocks noChangeAspect="1"/>
          </p:cNvPicPr>
          <p:nvPr/>
        </p:nvPicPr>
        <p:blipFill>
          <a:blip r:embed="rId2"/>
          <a:stretch>
            <a:fillRect/>
          </a:stretch>
        </p:blipFill>
        <p:spPr>
          <a:xfrm>
            <a:off x="0" y="0"/>
            <a:ext cx="5531958" cy="2383349"/>
          </a:xfrm>
          <a:prstGeom prst="rect">
            <a:avLst/>
          </a:prstGeom>
        </p:spPr>
      </p:pic>
      <p:pic>
        <p:nvPicPr>
          <p:cNvPr id="5" name="Picture 2" descr="&#10;">
            <a:extLst>
              <a:ext uri="{FF2B5EF4-FFF2-40B4-BE49-F238E27FC236}">
                <a16:creationId xmlns:a16="http://schemas.microsoft.com/office/drawing/2014/main" id="{AC964F59-1E47-4E22-82FF-49E54050E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27" y="2541866"/>
            <a:ext cx="5145915" cy="325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31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7EBA6-264F-403E-833C-BF51782C275E}"/>
              </a:ext>
            </a:extLst>
          </p:cNvPr>
          <p:cNvSpPr>
            <a:spLocks noGrp="1"/>
          </p:cNvSpPr>
          <p:nvPr>
            <p:ph idx="1"/>
          </p:nvPr>
        </p:nvSpPr>
        <p:spPr>
          <a:xfrm>
            <a:off x="838200" y="2882638"/>
            <a:ext cx="10515600" cy="4351338"/>
          </a:xfrm>
        </p:spPr>
        <p:txBody>
          <a:bodyPr>
            <a:normAutofit/>
          </a:bodyPr>
          <a:lstStyle/>
          <a:p>
            <a:pPr marL="0" indent="0" algn="ctr">
              <a:buNone/>
            </a:pPr>
            <a:r>
              <a:rPr lang="en-US" sz="4400" dirty="0">
                <a:latin typeface="Congenial Black" panose="02000503040000020004" pitchFamily="2" charset="0"/>
              </a:rPr>
              <a:t>Thank you for your attention!</a:t>
            </a:r>
          </a:p>
        </p:txBody>
      </p:sp>
      <p:pic>
        <p:nvPicPr>
          <p:cNvPr id="4" name="Picture 3">
            <a:extLst>
              <a:ext uri="{FF2B5EF4-FFF2-40B4-BE49-F238E27FC236}">
                <a16:creationId xmlns:a16="http://schemas.microsoft.com/office/drawing/2014/main" id="{9420F541-50DA-47AA-881D-BEA5E7BED6DF}"/>
              </a:ext>
            </a:extLst>
          </p:cNvPr>
          <p:cNvPicPr>
            <a:picLocks noChangeAspect="1"/>
          </p:cNvPicPr>
          <p:nvPr/>
        </p:nvPicPr>
        <p:blipFill>
          <a:blip r:embed="rId2"/>
          <a:stretch>
            <a:fillRect/>
          </a:stretch>
        </p:blipFill>
        <p:spPr>
          <a:xfrm>
            <a:off x="207328" y="167311"/>
            <a:ext cx="3413149" cy="2715327"/>
          </a:xfrm>
          <a:prstGeom prst="rect">
            <a:avLst/>
          </a:prstGeom>
          <a:ln>
            <a:noFill/>
          </a:ln>
          <a:effectLst>
            <a:softEdge rad="112500"/>
          </a:effectLst>
        </p:spPr>
      </p:pic>
      <p:pic>
        <p:nvPicPr>
          <p:cNvPr id="5" name="Picture 4">
            <a:extLst>
              <a:ext uri="{FF2B5EF4-FFF2-40B4-BE49-F238E27FC236}">
                <a16:creationId xmlns:a16="http://schemas.microsoft.com/office/drawing/2014/main" id="{534B4D7A-3DBF-4FDE-995C-21A57C635DAC}"/>
              </a:ext>
            </a:extLst>
          </p:cNvPr>
          <p:cNvPicPr>
            <a:picLocks noChangeAspect="1"/>
          </p:cNvPicPr>
          <p:nvPr/>
        </p:nvPicPr>
        <p:blipFill>
          <a:blip r:embed="rId3"/>
          <a:stretch>
            <a:fillRect/>
          </a:stretch>
        </p:blipFill>
        <p:spPr>
          <a:xfrm>
            <a:off x="4172796" y="290119"/>
            <a:ext cx="4648200" cy="2400300"/>
          </a:xfrm>
          <a:prstGeom prst="rect">
            <a:avLst/>
          </a:prstGeom>
          <a:ln>
            <a:noFill/>
          </a:ln>
          <a:effectLst>
            <a:softEdge rad="112500"/>
          </a:effectLst>
        </p:spPr>
      </p:pic>
      <p:pic>
        <p:nvPicPr>
          <p:cNvPr id="6" name="Picture 5">
            <a:extLst>
              <a:ext uri="{FF2B5EF4-FFF2-40B4-BE49-F238E27FC236}">
                <a16:creationId xmlns:a16="http://schemas.microsoft.com/office/drawing/2014/main" id="{39B7F71E-CACD-4E78-89E5-D20E8F28EA31}"/>
              </a:ext>
            </a:extLst>
          </p:cNvPr>
          <p:cNvPicPr>
            <a:picLocks noChangeAspect="1"/>
          </p:cNvPicPr>
          <p:nvPr/>
        </p:nvPicPr>
        <p:blipFill>
          <a:blip r:embed="rId4"/>
          <a:stretch>
            <a:fillRect/>
          </a:stretch>
        </p:blipFill>
        <p:spPr>
          <a:xfrm>
            <a:off x="3780911" y="3785849"/>
            <a:ext cx="4159440" cy="276558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6B29221-0B0C-436E-A5F1-8136EF8659D8}"/>
              </a:ext>
            </a:extLst>
          </p:cNvPr>
          <p:cNvPicPr>
            <a:picLocks noChangeAspect="1"/>
          </p:cNvPicPr>
          <p:nvPr/>
        </p:nvPicPr>
        <p:blipFill>
          <a:blip r:embed="rId5"/>
          <a:stretch>
            <a:fillRect/>
          </a:stretch>
        </p:blipFill>
        <p:spPr>
          <a:xfrm>
            <a:off x="367462" y="3622690"/>
            <a:ext cx="3328704" cy="1975275"/>
          </a:xfrm>
          <a:prstGeom prst="rect">
            <a:avLst/>
          </a:prstGeom>
          <a:ln>
            <a:noFill/>
          </a:ln>
          <a:effectLst>
            <a:softEdge rad="112500"/>
          </a:effectLst>
        </p:spPr>
      </p:pic>
      <p:pic>
        <p:nvPicPr>
          <p:cNvPr id="8" name="Picture 7">
            <a:extLst>
              <a:ext uri="{FF2B5EF4-FFF2-40B4-BE49-F238E27FC236}">
                <a16:creationId xmlns:a16="http://schemas.microsoft.com/office/drawing/2014/main" id="{891832B7-C919-456E-AB3F-38FDEEB025E8}"/>
              </a:ext>
            </a:extLst>
          </p:cNvPr>
          <p:cNvPicPr>
            <a:picLocks noChangeAspect="1"/>
          </p:cNvPicPr>
          <p:nvPr/>
        </p:nvPicPr>
        <p:blipFill>
          <a:blip r:embed="rId6"/>
          <a:stretch>
            <a:fillRect/>
          </a:stretch>
        </p:blipFill>
        <p:spPr>
          <a:xfrm>
            <a:off x="8567002" y="3521169"/>
            <a:ext cx="3417670" cy="1846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descr="Plastic bag tax charge will not help wildlife in England | Nature | News |  Express.co.uk">
            <a:extLst>
              <a:ext uri="{FF2B5EF4-FFF2-40B4-BE49-F238E27FC236}">
                <a16:creationId xmlns:a16="http://schemas.microsoft.com/office/drawing/2014/main" id="{910E2E34-0180-4465-A619-27A4D61323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5890" y="682557"/>
            <a:ext cx="1974522" cy="1880816"/>
          </a:xfrm>
          <a:prstGeom prst="rect">
            <a:avLst/>
          </a:prstGeom>
          <a:noFill/>
          <a:effectLst>
            <a:reflection blurRad="50800" stA="18000" endPos="17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114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FB72FD-A1D2-40BE-82E7-69319254072C}"/>
              </a:ext>
            </a:extLst>
          </p:cNvPr>
          <p:cNvSpPr txBox="1"/>
          <p:nvPr/>
        </p:nvSpPr>
        <p:spPr>
          <a:xfrm>
            <a:off x="970850" y="348750"/>
            <a:ext cx="3358497" cy="1446550"/>
          </a:xfrm>
          <a:prstGeom prst="rect">
            <a:avLst/>
          </a:prstGeom>
          <a:noFill/>
        </p:spPr>
        <p:txBody>
          <a:bodyPr wrap="square" rtlCol="0">
            <a:spAutoFit/>
          </a:bodyPr>
          <a:lstStyle/>
          <a:p>
            <a:r>
              <a:rPr lang="en-US" sz="4400" dirty="0">
                <a:latin typeface="Amasis MT Pro Black" panose="020B0604020202020204" pitchFamily="18" charset="0"/>
              </a:rPr>
              <a:t>What is pollution?</a:t>
            </a:r>
          </a:p>
        </p:txBody>
      </p:sp>
      <p:sp>
        <p:nvSpPr>
          <p:cNvPr id="5" name="TextBox 4">
            <a:extLst>
              <a:ext uri="{FF2B5EF4-FFF2-40B4-BE49-F238E27FC236}">
                <a16:creationId xmlns:a16="http://schemas.microsoft.com/office/drawing/2014/main" id="{262C85D5-AA44-4238-A2D0-8177A497BB48}"/>
              </a:ext>
            </a:extLst>
          </p:cNvPr>
          <p:cNvSpPr txBox="1"/>
          <p:nvPr/>
        </p:nvSpPr>
        <p:spPr>
          <a:xfrm>
            <a:off x="832861" y="1984935"/>
            <a:ext cx="4393479" cy="4524315"/>
          </a:xfrm>
          <a:prstGeom prst="rect">
            <a:avLst/>
          </a:prstGeom>
          <a:noFill/>
        </p:spPr>
        <p:txBody>
          <a:bodyPr wrap="square" rtlCol="0">
            <a:spAutoFit/>
          </a:bodyPr>
          <a:lstStyle/>
          <a:p>
            <a:r>
              <a:rPr lang="en-US" sz="3600" dirty="0">
                <a:latin typeface="Avenir Next LT Pro Demi" panose="020B0604020202020204" pitchFamily="34" charset="0"/>
              </a:rPr>
              <a:t>Pollution is the introduction of harmful materials into the environment. These harmful materials are called pollutants.</a:t>
            </a:r>
          </a:p>
        </p:txBody>
      </p:sp>
      <p:pic>
        <p:nvPicPr>
          <p:cNvPr id="2050" name="Picture 2" descr="Pollution PNG HD Image | PNG All">
            <a:extLst>
              <a:ext uri="{FF2B5EF4-FFF2-40B4-BE49-F238E27FC236}">
                <a16:creationId xmlns:a16="http://schemas.microsoft.com/office/drawing/2014/main" id="{896986C3-4239-4C84-8E1A-244B61D12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839" y="449901"/>
            <a:ext cx="6191250"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C7975-0070-4900-A6CA-EFF4A1D25212}"/>
              </a:ext>
            </a:extLst>
          </p:cNvPr>
          <p:cNvSpPr>
            <a:spLocks noGrp="1"/>
          </p:cNvSpPr>
          <p:nvPr>
            <p:ph type="title"/>
          </p:nvPr>
        </p:nvSpPr>
        <p:spPr/>
        <p:txBody>
          <a:bodyPr>
            <a:normAutofit/>
          </a:bodyPr>
          <a:lstStyle/>
          <a:p>
            <a:r>
              <a:rPr lang="en-US" sz="4800" dirty="0">
                <a:latin typeface="Amasis MT Pro Black" panose="02040A04050005020304" pitchFamily="18" charset="0"/>
              </a:rPr>
              <a:t>Pollution</a:t>
            </a:r>
          </a:p>
        </p:txBody>
      </p:sp>
      <p:sp>
        <p:nvSpPr>
          <p:cNvPr id="3" name="Content Placeholder 2">
            <a:extLst>
              <a:ext uri="{FF2B5EF4-FFF2-40B4-BE49-F238E27FC236}">
                <a16:creationId xmlns:a16="http://schemas.microsoft.com/office/drawing/2014/main" id="{AC5133FC-CA3A-4EF9-AD0B-E095F59038A1}"/>
              </a:ext>
            </a:extLst>
          </p:cNvPr>
          <p:cNvSpPr>
            <a:spLocks noGrp="1"/>
          </p:cNvSpPr>
          <p:nvPr>
            <p:ph idx="1"/>
          </p:nvPr>
        </p:nvSpPr>
        <p:spPr>
          <a:xfrm>
            <a:off x="319796" y="1676533"/>
            <a:ext cx="4195194" cy="4486275"/>
          </a:xfrm>
        </p:spPr>
        <p:txBody>
          <a:bodyPr>
            <a:normAutofit/>
          </a:bodyPr>
          <a:lstStyle/>
          <a:p>
            <a:pPr marL="0" indent="0">
              <a:buNone/>
            </a:pPr>
            <a:r>
              <a:rPr lang="en-US" sz="3600" dirty="0">
                <a:latin typeface="Aharoni" panose="02010803020104030203" pitchFamily="2" charset="-79"/>
                <a:cs typeface="Aharoni" panose="02010803020104030203" pitchFamily="2" charset="-79"/>
              </a:rPr>
              <a:t>If we consider global pollution, then it is a must to mention garbage patches that are present in oceans around the world.</a:t>
            </a:r>
          </a:p>
        </p:txBody>
      </p:sp>
      <p:pic>
        <p:nvPicPr>
          <p:cNvPr id="1030" name="Picture 6" descr="Map of world garbage patch great pacific">
            <a:extLst>
              <a:ext uri="{FF2B5EF4-FFF2-40B4-BE49-F238E27FC236}">
                <a16:creationId xmlns:a16="http://schemas.microsoft.com/office/drawing/2014/main" id="{CB15A636-B625-4DC9-9B5A-6F01A179A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0664" y="1106539"/>
            <a:ext cx="7821336" cy="428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371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4315B-35D6-4B33-B2D3-DDB500C86296}"/>
              </a:ext>
            </a:extLst>
          </p:cNvPr>
          <p:cNvSpPr>
            <a:spLocks noGrp="1"/>
          </p:cNvSpPr>
          <p:nvPr>
            <p:ph type="title"/>
          </p:nvPr>
        </p:nvSpPr>
        <p:spPr>
          <a:xfrm>
            <a:off x="640080" y="325369"/>
            <a:ext cx="4368602" cy="1956841"/>
          </a:xfrm>
        </p:spPr>
        <p:txBody>
          <a:bodyPr anchor="b">
            <a:normAutofit/>
          </a:bodyPr>
          <a:lstStyle/>
          <a:p>
            <a:r>
              <a:rPr lang="en-US" sz="4200">
                <a:latin typeface="Amasis MT Pro Black" panose="02040A04050005020304" pitchFamily="18" charset="0"/>
              </a:rPr>
              <a:t>Pacific Garbage Patch</a:t>
            </a:r>
          </a:p>
        </p:txBody>
      </p:sp>
      <p:sp>
        <p:nvSpPr>
          <p:cNvPr id="7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0DA625-D458-4130-9EC6-4D0E6AC59AF3}"/>
              </a:ext>
            </a:extLst>
          </p:cNvPr>
          <p:cNvSpPr>
            <a:spLocks noGrp="1"/>
          </p:cNvSpPr>
          <p:nvPr>
            <p:ph idx="1"/>
          </p:nvPr>
        </p:nvSpPr>
        <p:spPr>
          <a:xfrm>
            <a:off x="640080" y="2872899"/>
            <a:ext cx="4243589" cy="3320668"/>
          </a:xfrm>
        </p:spPr>
        <p:txBody>
          <a:bodyPr>
            <a:normAutofit/>
          </a:bodyPr>
          <a:lstStyle/>
          <a:p>
            <a:pPr marL="0" indent="0">
              <a:buNone/>
            </a:pPr>
            <a:r>
              <a:rPr lang="en-US" sz="2200">
                <a:latin typeface="Aharoni" panose="02010803020104030203" pitchFamily="2" charset="-79"/>
                <a:cs typeface="Aharoni" panose="02010803020104030203" pitchFamily="2" charset="-79"/>
              </a:rPr>
              <a:t>The most “famous” one is the Pacific Garbage Patch. It occupies an entire area of 20 mil. square km. or in ;simple terms it spreads from California to Japan. It is a hazard for marine life that easily mistakes the debris for food.</a:t>
            </a:r>
          </a:p>
        </p:txBody>
      </p:sp>
      <p:pic>
        <p:nvPicPr>
          <p:cNvPr id="4" name="Picture 4" descr="Cleaning of the Pacific Garbage Patch – The Quill">
            <a:extLst>
              <a:ext uri="{FF2B5EF4-FFF2-40B4-BE49-F238E27FC236}">
                <a16:creationId xmlns:a16="http://schemas.microsoft.com/office/drawing/2014/main" id="{FD2628CD-314E-48FE-8AC3-BD313624B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77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B1F3-B639-4471-8492-DA6A9D078C1E}"/>
              </a:ext>
            </a:extLst>
          </p:cNvPr>
          <p:cNvSpPr>
            <a:spLocks noGrp="1"/>
          </p:cNvSpPr>
          <p:nvPr>
            <p:ph type="title"/>
          </p:nvPr>
        </p:nvSpPr>
        <p:spPr>
          <a:xfrm>
            <a:off x="460696" y="365124"/>
            <a:ext cx="10515600" cy="1325563"/>
          </a:xfrm>
        </p:spPr>
        <p:txBody>
          <a:bodyPr>
            <a:normAutofit/>
          </a:bodyPr>
          <a:lstStyle/>
          <a:p>
            <a:r>
              <a:rPr lang="en-US" sz="4800" dirty="0">
                <a:latin typeface="Amasis MT Pro Black" panose="02040A04050005020304" pitchFamily="18" charset="0"/>
              </a:rPr>
              <a:t>Air Pollution</a:t>
            </a:r>
          </a:p>
        </p:txBody>
      </p:sp>
      <p:sp>
        <p:nvSpPr>
          <p:cNvPr id="3" name="Content Placeholder 2">
            <a:extLst>
              <a:ext uri="{FF2B5EF4-FFF2-40B4-BE49-F238E27FC236}">
                <a16:creationId xmlns:a16="http://schemas.microsoft.com/office/drawing/2014/main" id="{F0ADBFC5-E45B-4542-B4D4-9C4C8D97CC62}"/>
              </a:ext>
            </a:extLst>
          </p:cNvPr>
          <p:cNvSpPr>
            <a:spLocks noGrp="1"/>
          </p:cNvSpPr>
          <p:nvPr>
            <p:ph idx="1"/>
          </p:nvPr>
        </p:nvSpPr>
        <p:spPr>
          <a:xfrm>
            <a:off x="5410899" y="1027906"/>
            <a:ext cx="6046365" cy="4839683"/>
          </a:xfrm>
        </p:spPr>
        <p:txBody>
          <a:bodyPr>
            <a:normAutofit/>
          </a:bodyPr>
          <a:lstStyle/>
          <a:p>
            <a:r>
              <a:rPr lang="en-US" sz="2000" dirty="0">
                <a:latin typeface="Aharoni" panose="02010803020104030203" pitchFamily="2" charset="-79"/>
                <a:cs typeface="Aharoni" panose="02010803020104030203" pitchFamily="2" charset="-79"/>
              </a:rPr>
              <a:t>Air pollution is a consequence of many factors, and in order to reduce it, it is necessary to reduce emissions of pollutants from all sources mentioned in the introduction.</a:t>
            </a:r>
          </a:p>
          <a:p>
            <a:endParaRPr lang="en-US" sz="2000" dirty="0">
              <a:latin typeface="Aharoni" panose="02010803020104030203" pitchFamily="2" charset="-79"/>
              <a:cs typeface="Aharoni" panose="02010803020104030203" pitchFamily="2" charset="-79"/>
            </a:endParaRPr>
          </a:p>
          <a:p>
            <a:r>
              <a:rPr lang="en-US" sz="2000" dirty="0">
                <a:latin typeface="Aharoni" panose="02010803020104030203" pitchFamily="2" charset="-79"/>
                <a:cs typeface="Aharoni" panose="02010803020104030203" pitchFamily="2" charset="-79"/>
              </a:rPr>
              <a:t>The first step towards solving the pollution problem is determining the sources of pollution. For that purpose, the Ministry of Environment and Physical Planning, the City of Skopje and other relevant institutions in the past years have made a series of analysis and studies to determine in which period of the year the highest concentrations of pollutants occur. </a:t>
            </a:r>
          </a:p>
          <a:p>
            <a:pPr marL="0" indent="0">
              <a:buNone/>
            </a:pPr>
            <a:endParaRPr lang="en-US" dirty="0"/>
          </a:p>
        </p:txBody>
      </p:sp>
      <p:sp>
        <p:nvSpPr>
          <p:cNvPr id="4" name="TextBox 3">
            <a:extLst>
              <a:ext uri="{FF2B5EF4-FFF2-40B4-BE49-F238E27FC236}">
                <a16:creationId xmlns:a16="http://schemas.microsoft.com/office/drawing/2014/main" id="{C69F8E91-2DD3-40C3-BAC3-8E0C6A2E6DFD}"/>
              </a:ext>
            </a:extLst>
          </p:cNvPr>
          <p:cNvSpPr txBox="1"/>
          <p:nvPr/>
        </p:nvSpPr>
        <p:spPr>
          <a:xfrm>
            <a:off x="964734" y="1312913"/>
            <a:ext cx="3254929" cy="984885"/>
          </a:xfrm>
          <a:prstGeom prst="rect">
            <a:avLst/>
          </a:prstGeom>
          <a:noFill/>
        </p:spPr>
        <p:txBody>
          <a:bodyPr wrap="square" rtlCol="0">
            <a:spAutoFit/>
          </a:bodyPr>
          <a:lstStyle/>
          <a:p>
            <a:r>
              <a:rPr lang="en-US" sz="2000" dirty="0">
                <a:latin typeface="Aharoni" panose="02010803020104030203" pitchFamily="2" charset="-79"/>
                <a:cs typeface="Aharoni" panose="02010803020104030203" pitchFamily="2" charset="-79"/>
              </a:rPr>
              <a:t>Skopje, Europe's most polluted capital</a:t>
            </a:r>
          </a:p>
          <a:p>
            <a:endParaRPr lang="en-US" dirty="0">
              <a:latin typeface="Aharoni" panose="02010803020104030203" pitchFamily="2" charset="-79"/>
              <a:cs typeface="Aharoni" panose="02010803020104030203" pitchFamily="2" charset="-79"/>
            </a:endParaRPr>
          </a:p>
        </p:txBody>
      </p:sp>
      <p:pic>
        <p:nvPicPr>
          <p:cNvPr id="3076" name="Picture 4" descr="Air Pollution Problem Big City Silhouette Stock Vector (Royalty Free)  1801324549">
            <a:extLst>
              <a:ext uri="{FF2B5EF4-FFF2-40B4-BE49-F238E27FC236}">
                <a16:creationId xmlns:a16="http://schemas.microsoft.com/office/drawing/2014/main" id="{6415A2EC-3C0D-4841-A549-2CE1126FE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62" y="2246938"/>
            <a:ext cx="5287737" cy="29954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4ACB9D-698B-46C4-8351-186D7AC4CFBD}"/>
              </a:ext>
            </a:extLst>
          </p:cNvPr>
          <p:cNvSpPr/>
          <p:nvPr/>
        </p:nvSpPr>
        <p:spPr>
          <a:xfrm>
            <a:off x="372961" y="5075339"/>
            <a:ext cx="5130217" cy="545285"/>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9726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04BEE-805C-4DDD-A2FA-32D4069D202D}"/>
              </a:ext>
            </a:extLst>
          </p:cNvPr>
          <p:cNvSpPr>
            <a:spLocks noGrp="1"/>
          </p:cNvSpPr>
          <p:nvPr>
            <p:ph type="title"/>
          </p:nvPr>
        </p:nvSpPr>
        <p:spPr>
          <a:xfrm>
            <a:off x="640080" y="325369"/>
            <a:ext cx="4368602" cy="1956841"/>
          </a:xfrm>
        </p:spPr>
        <p:txBody>
          <a:bodyPr anchor="b">
            <a:normAutofit/>
          </a:bodyPr>
          <a:lstStyle/>
          <a:p>
            <a:r>
              <a:rPr lang="en-US" sz="5400">
                <a:latin typeface="Amasis MT Pro Black" panose="02040A04050005020304" pitchFamily="18" charset="0"/>
              </a:rPr>
              <a:t>Air pollution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23B9C4-A494-4570-98E4-D4FDED2660AA}"/>
              </a:ext>
            </a:extLst>
          </p:cNvPr>
          <p:cNvSpPr>
            <a:spLocks noGrp="1"/>
          </p:cNvSpPr>
          <p:nvPr>
            <p:ph idx="1"/>
          </p:nvPr>
        </p:nvSpPr>
        <p:spPr>
          <a:xfrm>
            <a:off x="640080" y="2872899"/>
            <a:ext cx="4243589" cy="3320668"/>
          </a:xfrm>
        </p:spPr>
        <p:txBody>
          <a:bodyPr>
            <a:normAutofit/>
          </a:bodyPr>
          <a:lstStyle/>
          <a:p>
            <a:pPr marL="0" indent="0">
              <a:buNone/>
            </a:pPr>
            <a:r>
              <a:rPr lang="en-US" sz="2000">
                <a:latin typeface="Aharoni" panose="02010803020104030203" pitchFamily="2" charset="-79"/>
                <a:cs typeface="Aharoni" panose="02010803020104030203" pitchFamily="2" charset="-79"/>
              </a:rPr>
              <a:t>Air pollution has been a major problem in our country. Authorities have been trying to promote measures to decrease air pollution such as use of eco busses, cycling instead of using cars, sharing means of transport etc. However these measures have led to almost no result. In other words the problem is still present.</a:t>
            </a:r>
          </a:p>
        </p:txBody>
      </p:sp>
      <p:pic>
        <p:nvPicPr>
          <p:cNvPr id="5" name="Picture 4" descr="Graphical user interface&#10;&#10;Description automatically generated with medium confidence">
            <a:extLst>
              <a:ext uri="{FF2B5EF4-FFF2-40B4-BE49-F238E27FC236}">
                <a16:creationId xmlns:a16="http://schemas.microsoft.com/office/drawing/2014/main" id="{D5FD1F57-4190-44C3-953B-0358458DC94D}"/>
              </a:ext>
            </a:extLst>
          </p:cNvPr>
          <p:cNvPicPr>
            <a:picLocks noChangeAspect="1"/>
          </p:cNvPicPr>
          <p:nvPr/>
        </p:nvPicPr>
        <p:blipFill rotWithShape="1">
          <a:blip r:embed="rId2"/>
          <a:srcRect l="19319" r="2375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5543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0E109-CB42-4F7C-B316-AFC1D922653E}"/>
              </a:ext>
            </a:extLst>
          </p:cNvPr>
          <p:cNvSpPr>
            <a:spLocks noGrp="1"/>
          </p:cNvSpPr>
          <p:nvPr>
            <p:ph type="title"/>
          </p:nvPr>
        </p:nvSpPr>
        <p:spPr/>
        <p:txBody>
          <a:bodyPr/>
          <a:lstStyle/>
          <a:p>
            <a:r>
              <a:rPr lang="en-US" sz="4800" dirty="0">
                <a:latin typeface="Aharoni" panose="02010803020104030203" pitchFamily="2" charset="-79"/>
                <a:cs typeface="Aharoni" panose="02010803020104030203" pitchFamily="2" charset="-79"/>
              </a:rPr>
              <a:t>Water</a:t>
            </a:r>
            <a:r>
              <a:rPr lang="en-US" dirty="0">
                <a:latin typeface="Aharoni" panose="02010803020104030203" pitchFamily="2" charset="-79"/>
                <a:cs typeface="Aharoni" panose="02010803020104030203" pitchFamily="2" charset="-79"/>
              </a:rPr>
              <a:t> Pollution</a:t>
            </a:r>
          </a:p>
        </p:txBody>
      </p:sp>
      <p:sp>
        <p:nvSpPr>
          <p:cNvPr id="3" name="Content Placeholder 2">
            <a:extLst>
              <a:ext uri="{FF2B5EF4-FFF2-40B4-BE49-F238E27FC236}">
                <a16:creationId xmlns:a16="http://schemas.microsoft.com/office/drawing/2014/main" id="{41B1A221-B09F-4125-B3D7-80F038896AEB}"/>
              </a:ext>
            </a:extLst>
          </p:cNvPr>
          <p:cNvSpPr>
            <a:spLocks noGrp="1"/>
          </p:cNvSpPr>
          <p:nvPr>
            <p:ph idx="1"/>
          </p:nvPr>
        </p:nvSpPr>
        <p:spPr>
          <a:xfrm>
            <a:off x="5429009" y="1690688"/>
            <a:ext cx="6567842" cy="4443657"/>
          </a:xfrm>
        </p:spPr>
        <p:txBody>
          <a:bodyPr/>
          <a:lstStyle/>
          <a:p>
            <a:r>
              <a:rPr lang="en-US" sz="2800" dirty="0">
                <a:latin typeface="Avenir Next LT Pro Demi" panose="020B0704020202020204" pitchFamily="34" charset="0"/>
              </a:rPr>
              <a:t>The main sources of pollution of  waters in the Republic of North Macedonia are: industrial and mining wastewaters, wastewaters from households and agriculture. The pollution is especially serious in the urban settlements with a greater number of inhabitants and with developed industry.</a:t>
            </a:r>
            <a:endParaRPr lang="en-US" dirty="0">
              <a:latin typeface="Avenir Next LT Pro Demi" panose="020B0704020202020204" pitchFamily="34" charset="0"/>
            </a:endParaRPr>
          </a:p>
        </p:txBody>
      </p:sp>
      <p:pic>
        <p:nvPicPr>
          <p:cNvPr id="4106" name="Picture 10" descr="Download Banner Freeuse Land Pollution Clipart - Clip Art Water Pollution -  Full Size PNG Image - PNGkit">
            <a:extLst>
              <a:ext uri="{FF2B5EF4-FFF2-40B4-BE49-F238E27FC236}">
                <a16:creationId xmlns:a16="http://schemas.microsoft.com/office/drawing/2014/main" id="{6B9E5437-0693-42D6-BC21-A792352A8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002" y="1690688"/>
            <a:ext cx="4477234" cy="376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8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DCB5-BF28-4DEA-87C1-9818BBBAEA27}"/>
              </a:ext>
            </a:extLst>
          </p:cNvPr>
          <p:cNvSpPr>
            <a:spLocks noGrp="1"/>
          </p:cNvSpPr>
          <p:nvPr>
            <p:ph type="title"/>
          </p:nvPr>
        </p:nvSpPr>
        <p:spPr/>
        <p:txBody>
          <a:bodyPr>
            <a:normAutofit/>
          </a:bodyPr>
          <a:lstStyle/>
          <a:p>
            <a:r>
              <a:rPr lang="en-US" sz="4800" dirty="0">
                <a:latin typeface="Aharoni" panose="02010803020104030203" pitchFamily="2" charset="-79"/>
                <a:cs typeface="Aharoni" panose="02010803020104030203" pitchFamily="2" charset="-79"/>
              </a:rPr>
              <a:t>Plastic Bags</a:t>
            </a:r>
          </a:p>
        </p:txBody>
      </p:sp>
      <p:sp>
        <p:nvSpPr>
          <p:cNvPr id="3" name="Content Placeholder 2">
            <a:extLst>
              <a:ext uri="{FF2B5EF4-FFF2-40B4-BE49-F238E27FC236}">
                <a16:creationId xmlns:a16="http://schemas.microsoft.com/office/drawing/2014/main" id="{DE9F3FFF-356A-4ACA-B9A4-93454578AD0E}"/>
              </a:ext>
            </a:extLst>
          </p:cNvPr>
          <p:cNvSpPr>
            <a:spLocks noGrp="1"/>
          </p:cNvSpPr>
          <p:nvPr>
            <p:ph idx="1"/>
          </p:nvPr>
        </p:nvSpPr>
        <p:spPr>
          <a:xfrm>
            <a:off x="545285" y="1690688"/>
            <a:ext cx="5833844" cy="4486275"/>
          </a:xfrm>
        </p:spPr>
        <p:txBody>
          <a:bodyPr>
            <a:normAutofit/>
          </a:bodyPr>
          <a:lstStyle/>
          <a:p>
            <a:pPr marL="0" indent="0">
              <a:buNone/>
            </a:pPr>
            <a:r>
              <a:rPr lang="en-US" sz="3600" dirty="0">
                <a:latin typeface="Avenir Next LT Pro Demi" panose="020B0704020202020204" pitchFamily="34" charset="0"/>
              </a:rPr>
              <a:t>These factors can be caused by many reasons. One of the main contributors to the air and water pollution are </a:t>
            </a:r>
            <a:r>
              <a:rPr lang="en-US" sz="3600" b="1" dirty="0">
                <a:latin typeface="Avenir Next LT Pro Demi" panose="020B0704020202020204" pitchFamily="34" charset="0"/>
              </a:rPr>
              <a:t>plastic bags</a:t>
            </a:r>
            <a:r>
              <a:rPr lang="en-US" sz="3600" dirty="0">
                <a:latin typeface="Avenir Next LT Pro Demi" panose="020B0704020202020204" pitchFamily="34" charset="0"/>
              </a:rPr>
              <a:t>.</a:t>
            </a:r>
          </a:p>
        </p:txBody>
      </p:sp>
      <p:pic>
        <p:nvPicPr>
          <p:cNvPr id="4" name="Picture 3">
            <a:extLst>
              <a:ext uri="{FF2B5EF4-FFF2-40B4-BE49-F238E27FC236}">
                <a16:creationId xmlns:a16="http://schemas.microsoft.com/office/drawing/2014/main" id="{AD413603-DF8C-490D-B4F2-1D7C9EC1088B}"/>
              </a:ext>
            </a:extLst>
          </p:cNvPr>
          <p:cNvPicPr>
            <a:picLocks noChangeAspect="1"/>
          </p:cNvPicPr>
          <p:nvPr/>
        </p:nvPicPr>
        <p:blipFill>
          <a:blip r:embed="rId2"/>
          <a:stretch>
            <a:fillRect/>
          </a:stretch>
        </p:blipFill>
        <p:spPr>
          <a:xfrm>
            <a:off x="6595741" y="926025"/>
            <a:ext cx="3916944" cy="2612571"/>
          </a:xfrm>
          <a:prstGeom prst="rect">
            <a:avLst/>
          </a:prstGeom>
          <a:ln>
            <a:noFill/>
          </a:ln>
          <a:effectLst>
            <a:softEdge rad="112500"/>
          </a:effectLst>
        </p:spPr>
      </p:pic>
      <p:pic>
        <p:nvPicPr>
          <p:cNvPr id="5" name="Picture 4">
            <a:extLst>
              <a:ext uri="{FF2B5EF4-FFF2-40B4-BE49-F238E27FC236}">
                <a16:creationId xmlns:a16="http://schemas.microsoft.com/office/drawing/2014/main" id="{C3A14185-FBC8-43BA-B839-A75417D91181}"/>
              </a:ext>
            </a:extLst>
          </p:cNvPr>
          <p:cNvPicPr>
            <a:picLocks noChangeAspect="1"/>
          </p:cNvPicPr>
          <p:nvPr/>
        </p:nvPicPr>
        <p:blipFill>
          <a:blip r:embed="rId3"/>
          <a:stretch>
            <a:fillRect/>
          </a:stretch>
        </p:blipFill>
        <p:spPr>
          <a:xfrm>
            <a:off x="8220515" y="3933825"/>
            <a:ext cx="3579406" cy="1789703"/>
          </a:xfrm>
          <a:prstGeom prst="rect">
            <a:avLst/>
          </a:prstGeom>
          <a:ln>
            <a:noFill/>
          </a:ln>
          <a:effectLst>
            <a:softEdge rad="112500"/>
          </a:effectLst>
        </p:spPr>
      </p:pic>
      <p:pic>
        <p:nvPicPr>
          <p:cNvPr id="6" name="Picture 5">
            <a:extLst>
              <a:ext uri="{FF2B5EF4-FFF2-40B4-BE49-F238E27FC236}">
                <a16:creationId xmlns:a16="http://schemas.microsoft.com/office/drawing/2014/main" id="{0BBAB7AB-1A74-45B7-BFA1-CC5A302A5BE5}"/>
              </a:ext>
            </a:extLst>
          </p:cNvPr>
          <p:cNvPicPr>
            <a:picLocks noChangeAspect="1"/>
          </p:cNvPicPr>
          <p:nvPr/>
        </p:nvPicPr>
        <p:blipFill>
          <a:blip r:embed="rId4"/>
          <a:stretch>
            <a:fillRect/>
          </a:stretch>
        </p:blipFill>
        <p:spPr>
          <a:xfrm>
            <a:off x="3690722" y="4507450"/>
            <a:ext cx="4350465" cy="235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238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DBDBB-8BF7-4DBD-8054-74E868B2958F}"/>
              </a:ext>
            </a:extLst>
          </p:cNvPr>
          <p:cNvSpPr>
            <a:spLocks noGrp="1"/>
          </p:cNvSpPr>
          <p:nvPr>
            <p:ph type="title"/>
          </p:nvPr>
        </p:nvSpPr>
        <p:spPr>
          <a:xfrm>
            <a:off x="83890" y="580369"/>
            <a:ext cx="8828713" cy="952457"/>
          </a:xfrm>
        </p:spPr>
        <p:txBody>
          <a:bodyPr>
            <a:normAutofit/>
          </a:bodyPr>
          <a:lstStyle/>
          <a:p>
            <a:r>
              <a:rPr lang="en-US" sz="4800" dirty="0">
                <a:latin typeface="Aharoni" panose="02010803020104030203" pitchFamily="2" charset="-79"/>
                <a:cs typeface="Aharoni" panose="02010803020104030203" pitchFamily="2" charset="-79"/>
              </a:rPr>
              <a:t>Plastic bags - pollution</a:t>
            </a:r>
          </a:p>
        </p:txBody>
      </p:sp>
      <p:sp>
        <p:nvSpPr>
          <p:cNvPr id="3" name="Content Placeholder 2">
            <a:extLst>
              <a:ext uri="{FF2B5EF4-FFF2-40B4-BE49-F238E27FC236}">
                <a16:creationId xmlns:a16="http://schemas.microsoft.com/office/drawing/2014/main" id="{111B3387-930A-4DAA-8D51-3F6A78365990}"/>
              </a:ext>
            </a:extLst>
          </p:cNvPr>
          <p:cNvSpPr>
            <a:spLocks noGrp="1"/>
          </p:cNvSpPr>
          <p:nvPr>
            <p:ph idx="1"/>
          </p:nvPr>
        </p:nvSpPr>
        <p:spPr>
          <a:xfrm>
            <a:off x="372836" y="1719851"/>
            <a:ext cx="4966540" cy="4415275"/>
          </a:xfrm>
        </p:spPr>
        <p:txBody>
          <a:bodyPr/>
          <a:lstStyle/>
          <a:p>
            <a:pPr marL="0" indent="0">
              <a:buNone/>
            </a:pPr>
            <a:r>
              <a:rPr lang="en-US" dirty="0">
                <a:latin typeface="Avenir Next LT Pro Demi" panose="020B0704020202020204" pitchFamily="34" charset="0"/>
                <a:cs typeface="Aharoni" panose="02010803020104030203" pitchFamily="2" charset="-79"/>
              </a:rPr>
              <a:t>While plastic bags are very useful in our day-to-day lives, and we seemingly can’t do without them, they have a significant contribution to the environmental pollution, wildlife deaths, human health hazards, and other detrimental impacts.</a:t>
            </a:r>
          </a:p>
          <a:p>
            <a:endParaRPr lang="en-US" dirty="0">
              <a:latin typeface="Avenir Next LT Pro Demi" panose="020B0704020202020204" pitchFamily="34" charset="0"/>
            </a:endParaRPr>
          </a:p>
        </p:txBody>
      </p:sp>
      <p:pic>
        <p:nvPicPr>
          <p:cNvPr id="4" name="Picture 3">
            <a:extLst>
              <a:ext uri="{FF2B5EF4-FFF2-40B4-BE49-F238E27FC236}">
                <a16:creationId xmlns:a16="http://schemas.microsoft.com/office/drawing/2014/main" id="{EF6E882F-938D-427C-8691-116495E04E23}"/>
              </a:ext>
            </a:extLst>
          </p:cNvPr>
          <p:cNvPicPr>
            <a:picLocks noChangeAspect="1"/>
          </p:cNvPicPr>
          <p:nvPr/>
        </p:nvPicPr>
        <p:blipFill>
          <a:blip r:embed="rId2"/>
          <a:stretch>
            <a:fillRect/>
          </a:stretch>
        </p:blipFill>
        <p:spPr>
          <a:xfrm>
            <a:off x="5795895" y="3826604"/>
            <a:ext cx="2858659" cy="225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43598EB-9516-4231-A94D-2278E3100B99}"/>
              </a:ext>
            </a:extLst>
          </p:cNvPr>
          <p:cNvPicPr>
            <a:picLocks noChangeAspect="1"/>
          </p:cNvPicPr>
          <p:nvPr/>
        </p:nvPicPr>
        <p:blipFill>
          <a:blip r:embed="rId3"/>
          <a:stretch>
            <a:fillRect/>
          </a:stretch>
        </p:blipFill>
        <p:spPr>
          <a:xfrm>
            <a:off x="8999989" y="496479"/>
            <a:ext cx="2638250" cy="34099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85033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44980B3B4DC149B86658CD96D97977" ma:contentTypeVersion="12" ma:contentTypeDescription="Create a new document." ma:contentTypeScope="" ma:versionID="115e9b30c1931e14b593bc441d9b221d">
  <xsd:schema xmlns:xsd="http://www.w3.org/2001/XMLSchema" xmlns:xs="http://www.w3.org/2001/XMLSchema" xmlns:p="http://schemas.microsoft.com/office/2006/metadata/properties" xmlns:ns3="0f9b1437-de4f-4d3c-bf00-d51f1a6e3f59" xmlns:ns4="5ea079b4-6792-42fc-8f48-430715a495bc" targetNamespace="http://schemas.microsoft.com/office/2006/metadata/properties" ma:root="true" ma:fieldsID="5059ca227b8f452e9a496f6790ae61bd" ns3:_="" ns4:_="">
    <xsd:import namespace="0f9b1437-de4f-4d3c-bf00-d51f1a6e3f59"/>
    <xsd:import namespace="5ea079b4-6792-42fc-8f48-430715a495b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b1437-de4f-4d3c-bf00-d51f1a6e3f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a079b4-6792-42fc-8f48-430715a495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A57FE9-BBF8-41C8-A70C-A3630D7B11C7}">
  <ds:schemaRefs>
    <ds:schemaRef ds:uri="http://schemas.microsoft.com/sharepoint/v3/contenttype/forms"/>
  </ds:schemaRefs>
</ds:datastoreItem>
</file>

<file path=customXml/itemProps2.xml><?xml version="1.0" encoding="utf-8"?>
<ds:datastoreItem xmlns:ds="http://schemas.openxmlformats.org/officeDocument/2006/customXml" ds:itemID="{A498526A-DE34-4124-9991-D823F83FA1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9b1437-de4f-4d3c-bf00-d51f1a6e3f59"/>
    <ds:schemaRef ds:uri="5ea079b4-6792-42fc-8f48-430715a495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E17EE0-9920-4267-8A77-5BEC5DF1E6BD}">
  <ds:schemaRefs>
    <ds:schemaRef ds:uri="http://www.w3.org/XML/1998/namespace"/>
    <ds:schemaRef ds:uri="5ea079b4-6792-42fc-8f48-430715a495bc"/>
    <ds:schemaRef ds:uri="http://purl.org/dc/elements/1.1/"/>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0f9b1437-de4f-4d3c-bf00-d51f1a6e3f59"/>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82</TotalTime>
  <Words>665</Words>
  <Application>Microsoft Office PowerPoint</Application>
  <PresentationFormat>Widescreen</PresentationFormat>
  <Paragraphs>32</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Aharoni</vt:lpstr>
      <vt:lpstr>Amasis MT Pro Black</vt:lpstr>
      <vt:lpstr>Arial</vt:lpstr>
      <vt:lpstr>Avenir Next LT Pro Demi</vt:lpstr>
      <vt:lpstr>Britannic Bold</vt:lpstr>
      <vt:lpstr>Calibri</vt:lpstr>
      <vt:lpstr>Calibri Light</vt:lpstr>
      <vt:lpstr>Congenial Black</vt:lpstr>
      <vt:lpstr>Office Theme</vt:lpstr>
      <vt:lpstr>Pollution &amp; Plastic bags</vt:lpstr>
      <vt:lpstr>PowerPoint Presentation</vt:lpstr>
      <vt:lpstr>Pollution</vt:lpstr>
      <vt:lpstr>Pacific Garbage Patch</vt:lpstr>
      <vt:lpstr>Air Pollution</vt:lpstr>
      <vt:lpstr>Air pollution</vt:lpstr>
      <vt:lpstr>Water Pollution</vt:lpstr>
      <vt:lpstr>Plastic Bags</vt:lpstr>
      <vt:lpstr>Plastic bags - pollution</vt:lpstr>
      <vt:lpstr>Plastic bags pollution – causes lung complications in children</vt:lpstr>
      <vt:lpstr>Plastic bags cause pollution of groundwater</vt:lpstr>
      <vt:lpstr>Plastic bags pollution in Macedonia</vt:lpstr>
      <vt:lpstr>Why you should replace your plastic bags with bags made of fabric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Pollution &amp; Plastic bags</dc:title>
  <dc:creator>Теодор Митевски</dc:creator>
  <cp:lastModifiedBy>Теодор Митевски</cp:lastModifiedBy>
  <cp:revision>5</cp:revision>
  <dcterms:created xsi:type="dcterms:W3CDTF">2022-04-03T15:42:34Z</dcterms:created>
  <dcterms:modified xsi:type="dcterms:W3CDTF">2022-04-07T18:29:32Z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0x0101008F44980B3B4DC149B86658CD96D97977</vt:lpwstr>
  </property>
</Properties>
</file>